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77" r:id="rId4"/>
    <p:sldId id="286" r:id="rId5"/>
    <p:sldId id="274" r:id="rId6"/>
    <p:sldId id="275" r:id="rId7"/>
    <p:sldId id="263" r:id="rId8"/>
    <p:sldId id="281" r:id="rId9"/>
    <p:sldId id="282" r:id="rId10"/>
    <p:sldId id="283" r:id="rId11"/>
    <p:sldId id="284" r:id="rId12"/>
    <p:sldId id="285" r:id="rId13"/>
    <p:sldId id="288" r:id="rId14"/>
    <p:sldId id="290" r:id="rId15"/>
    <p:sldId id="29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6247" autoAdjust="0"/>
  </p:normalViewPr>
  <p:slideViewPr>
    <p:cSldViewPr snapToGrid="0">
      <p:cViewPr varScale="1">
        <p:scale>
          <a:sx n="86" d="100"/>
          <a:sy n="86" d="100"/>
        </p:scale>
        <p:origin x="19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21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1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90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4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2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5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6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1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173-411A-4EBE-9E13-F6E7DE3E903A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7FAF1-9759-43D7-857F-C10FE61B6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1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3.wdp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3.wdp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7569" y="2414775"/>
            <a:ext cx="5416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헤드라인M" pitchFamily="18" charset="-127"/>
                <a:ea typeface="문체부 쓰기 정체" pitchFamily="17" charset="-127"/>
              </a:rPr>
              <a:t>♬ 광운 </a:t>
            </a:r>
            <a:r>
              <a:rPr lang="ko-KR" altLang="en-US" sz="4400" dirty="0" err="1">
                <a:solidFill>
                  <a:schemeClr val="bg1"/>
                </a:solidFill>
                <a:latin typeface="HY헤드라인M" pitchFamily="18" charset="-127"/>
                <a:ea typeface="문체부 쓰기 정체" pitchFamily="17" charset="-127"/>
              </a:rPr>
              <a:t>주크</a:t>
            </a:r>
            <a:r>
              <a:rPr lang="ko-KR" altLang="en-US" sz="4400" dirty="0">
                <a:solidFill>
                  <a:schemeClr val="bg1"/>
                </a:solidFill>
                <a:latin typeface="HY헤드라인M" pitchFamily="18" charset="-127"/>
                <a:ea typeface="문체부 쓰기 정체" pitchFamily="17" charset="-127"/>
              </a:rPr>
              <a:t> 박스 ♬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960829" y="3429000"/>
            <a:ext cx="42703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8859" y="3429354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휴먼아미체" pitchFamily="18" charset="-127"/>
                <a:ea typeface="문체부 쓰기 정체" pitchFamily="17" charset="-127"/>
              </a:rPr>
              <a:t>December 2nd 2020</a:t>
            </a:r>
            <a:endParaRPr lang="ko-KR" altLang="en-US" sz="2000" dirty="0">
              <a:solidFill>
                <a:schemeClr val="bg1"/>
              </a:solidFill>
              <a:latin typeface="휴먼아미체" pitchFamily="18" charset="-127"/>
              <a:ea typeface="문체부 쓰기 정체" pitchFamily="17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38777" y="5157082"/>
            <a:ext cx="20521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휴먼아미체" pitchFamily="18" charset="-127"/>
                <a:ea typeface="문체부 쓰기 정체" pitchFamily="17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휴먼아미체" pitchFamily="18" charset="-127"/>
                <a:ea typeface="문체부 쓰기 정체" pitchFamily="17" charset="-127"/>
              </a:rPr>
              <a:t>조 </a:t>
            </a:r>
            <a:r>
              <a:rPr lang="ko-KR" altLang="en-US" sz="2000" b="1" dirty="0" err="1">
                <a:solidFill>
                  <a:schemeClr val="bg1"/>
                </a:solidFill>
                <a:latin typeface="휴먼아미체" pitchFamily="18" charset="-127"/>
                <a:ea typeface="문체부 쓰기 정체" pitchFamily="17" charset="-127"/>
              </a:rPr>
              <a:t>언더더</a:t>
            </a:r>
            <a:r>
              <a:rPr lang="en-US" altLang="ko-KR" sz="2000" b="1" dirty="0">
                <a:solidFill>
                  <a:schemeClr val="bg1"/>
                </a:solidFill>
                <a:latin typeface="휴먼아미체" pitchFamily="18" charset="-127"/>
                <a:ea typeface="문체부 쓰기 정체" pitchFamily="17" charset="-127"/>
              </a:rPr>
              <a:t>C</a:t>
            </a:r>
          </a:p>
          <a:p>
            <a:pPr algn="ctr"/>
            <a:endParaRPr lang="en-US" altLang="ko-KR" sz="2000" dirty="0">
              <a:solidFill>
                <a:schemeClr val="bg1"/>
              </a:solidFill>
              <a:latin typeface="휴먼아미체" pitchFamily="18" charset="-127"/>
              <a:ea typeface="문체부 쓰기 정체" pitchFamily="17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휴먼아미체" pitchFamily="18" charset="-127"/>
                <a:ea typeface="문체부 쓰기 정체" pitchFamily="17" charset="-127"/>
              </a:rPr>
              <a:t>2020204071 </a:t>
            </a:r>
            <a:r>
              <a:rPr lang="ko-KR" altLang="en-US" sz="2000" dirty="0">
                <a:solidFill>
                  <a:schemeClr val="bg1"/>
                </a:solidFill>
                <a:latin typeface="휴먼아미체" pitchFamily="18" charset="-127"/>
                <a:ea typeface="문체부 쓰기 정체" pitchFamily="17" charset="-127"/>
              </a:rPr>
              <a:t>전성훈</a:t>
            </a:r>
            <a:endParaRPr lang="en-US" altLang="ko-KR" sz="2000" dirty="0">
              <a:solidFill>
                <a:schemeClr val="bg1"/>
              </a:solidFill>
              <a:latin typeface="휴먼아미체" pitchFamily="18" charset="-127"/>
              <a:ea typeface="문체부 쓰기 정체" pitchFamily="17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휴먼아미체" pitchFamily="18" charset="-127"/>
                <a:ea typeface="문체부 쓰기 정체" pitchFamily="17" charset="-127"/>
              </a:rPr>
              <a:t>2020204019 </a:t>
            </a:r>
            <a:r>
              <a:rPr lang="ko-KR" altLang="en-US" sz="2000" dirty="0">
                <a:solidFill>
                  <a:schemeClr val="bg1"/>
                </a:solidFill>
                <a:latin typeface="휴먼아미체" pitchFamily="18" charset="-127"/>
                <a:ea typeface="문체부 쓰기 정체" pitchFamily="17" charset="-127"/>
              </a:rPr>
              <a:t>권혜진</a:t>
            </a:r>
            <a:endParaRPr lang="en-US" altLang="ko-KR" sz="2000" dirty="0">
              <a:solidFill>
                <a:schemeClr val="bg1"/>
              </a:solidFill>
              <a:latin typeface="휴먼아미체" pitchFamily="18" charset="-127"/>
              <a:ea typeface="문체부 쓰기 정체" pitchFamily="17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휴먼아미체" pitchFamily="18" charset="-127"/>
                <a:ea typeface="문체부 쓰기 정체" pitchFamily="17" charset="-127"/>
              </a:rPr>
              <a:t>2020204087 </a:t>
            </a:r>
            <a:r>
              <a:rPr lang="ko-KR" altLang="en-US" sz="2000" dirty="0">
                <a:solidFill>
                  <a:schemeClr val="bg1"/>
                </a:solidFill>
                <a:latin typeface="휴먼아미체" pitchFamily="18" charset="-127"/>
                <a:ea typeface="문체부 쓰기 정체" pitchFamily="17" charset="-127"/>
              </a:rPr>
              <a:t>김효민</a:t>
            </a:r>
          </a:p>
        </p:txBody>
      </p:sp>
    </p:spTree>
    <p:extLst>
      <p:ext uri="{BB962C8B-B14F-4D97-AF65-F5344CB8AC3E}">
        <p14:creationId xmlns:p14="http://schemas.microsoft.com/office/powerpoint/2010/main" val="30003118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501542"/>
            <a:ext cx="469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문체부 쓰기 정체" pitchFamily="17" charset="-127"/>
              </a:rPr>
              <a:t>노트출력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문체부 쓰기 정체" pitchFamily="17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34CBC-32D2-47D9-8A5D-EE8EC1D24C82}"/>
              </a:ext>
            </a:extLst>
          </p:cNvPr>
          <p:cNvSpPr txBox="1"/>
          <p:nvPr/>
        </p:nvSpPr>
        <p:spPr>
          <a:xfrm>
            <a:off x="247399" y="1833466"/>
            <a:ext cx="3025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문체부 쓰기 정체" pitchFamily="17" charset="-127"/>
              </a:rPr>
              <a:t>페이지 구현 핵심 원리</a:t>
            </a:r>
            <a:r>
              <a:rPr lang="en-US" altLang="ko-KR" dirty="0">
                <a:ea typeface="문체부 쓰기 정체" pitchFamily="17" charset="-127"/>
              </a:rPr>
              <a:t>:</a:t>
            </a:r>
          </a:p>
          <a:p>
            <a:endParaRPr lang="en-US" altLang="ko-KR" dirty="0">
              <a:ea typeface="문체부 쓰기 정체" pitchFamily="17" charset="-127"/>
            </a:endParaRPr>
          </a:p>
          <a:p>
            <a:r>
              <a:rPr lang="ko-KR" altLang="en-US" dirty="0">
                <a:ea typeface="문체부 쓰기 정체" pitchFamily="17" charset="-127"/>
              </a:rPr>
              <a:t>파일 입출력관련</a:t>
            </a:r>
            <a:endParaRPr lang="en-US" altLang="ko-KR" dirty="0">
              <a:ea typeface="문체부 쓰기 정체" pitchFamily="17" charset="-127"/>
            </a:endParaRPr>
          </a:p>
          <a:p>
            <a:endParaRPr lang="en-US" altLang="ko-KR" dirty="0">
              <a:ea typeface="문체부 쓰기 정체" pitchFamily="17" charset="-127"/>
            </a:endParaRPr>
          </a:p>
          <a:p>
            <a:r>
              <a:rPr lang="en-US" altLang="ko-KR" dirty="0" err="1">
                <a:ea typeface="문체부 쓰기 정체" pitchFamily="17" charset="-127"/>
              </a:rPr>
              <a:t>gotoxy</a:t>
            </a:r>
            <a:endParaRPr lang="en-US" altLang="ko-KR" dirty="0">
              <a:ea typeface="문체부 쓰기 정체" pitchFamily="17" charset="-127"/>
            </a:endParaRPr>
          </a:p>
          <a:p>
            <a:endParaRPr lang="en-US" altLang="ko-KR" dirty="0">
              <a:ea typeface="문체부 쓰기 정체" pitchFamily="17" charset="-127"/>
            </a:endParaRPr>
          </a:p>
          <a:p>
            <a:r>
              <a:rPr lang="ko-KR" altLang="en-US" dirty="0">
                <a:ea typeface="문체부 쓰기 정체" pitchFamily="17" charset="-127"/>
              </a:rPr>
              <a:t>이차원 배열 활용</a:t>
            </a:r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 cstate="print"/>
          <a:srcRect l="5586" t="8602" r="58033" b="44960"/>
          <a:stretch>
            <a:fillRect/>
          </a:stretch>
        </p:blipFill>
        <p:spPr bwMode="auto">
          <a:xfrm>
            <a:off x="8890782" y="0"/>
            <a:ext cx="3301218" cy="237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CB5E20-0CA0-461D-8288-2C4ADD6E3EE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2219" y="1773360"/>
            <a:ext cx="4329113" cy="1533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91C79A-27D5-4B3B-B788-22B7ABAFB7A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4227" y="3405662"/>
            <a:ext cx="3394652" cy="16507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2B8995-0B82-4C61-BFCB-F400BAB9591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89340" y="1748754"/>
            <a:ext cx="4400550" cy="304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848545-D584-4B5B-856C-71D6DD53BF3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5914" y="1783577"/>
            <a:ext cx="4907756" cy="2438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A8436B-FACD-4D5A-BE80-F0BEBD223D4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2490" y="1700264"/>
            <a:ext cx="5507831" cy="4019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F75931-1DF7-4FCC-8BE3-181B0D43BFF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94231" y="1710299"/>
            <a:ext cx="4579144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501542"/>
            <a:ext cx="469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문체부 쓰기 정체" pitchFamily="17" charset="-127"/>
              </a:rPr>
              <a:t>노트내리기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문체부 쓰기 정체" pitchFamily="17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34CBC-32D2-47D9-8A5D-EE8EC1D24C82}"/>
              </a:ext>
            </a:extLst>
          </p:cNvPr>
          <p:cNvSpPr txBox="1"/>
          <p:nvPr/>
        </p:nvSpPr>
        <p:spPr>
          <a:xfrm>
            <a:off x="343652" y="1989877"/>
            <a:ext cx="5996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문체부 쓰기 정체" pitchFamily="17" charset="-127"/>
              </a:rPr>
              <a:t>페이지 구현 핵심 원리</a:t>
            </a:r>
            <a:r>
              <a:rPr lang="en-US" altLang="ko-KR" dirty="0">
                <a:ea typeface="문체부 쓰기 정체" pitchFamily="17" charset="-127"/>
              </a:rPr>
              <a:t>:</a:t>
            </a:r>
          </a:p>
          <a:p>
            <a:endParaRPr lang="en-US" altLang="ko-KR" dirty="0">
              <a:ea typeface="문체부 쓰기 정체" pitchFamily="17" charset="-127"/>
            </a:endParaRPr>
          </a:p>
          <a:p>
            <a:r>
              <a:rPr lang="ko-KR" altLang="en-US" dirty="0">
                <a:ea typeface="문체부 쓰기 정체" pitchFamily="17" charset="-127"/>
              </a:rPr>
              <a:t>이차원 배열 활용</a:t>
            </a: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 cstate="print"/>
          <a:srcRect l="5586" t="8602" r="58033" b="44960"/>
          <a:stretch>
            <a:fillRect/>
          </a:stretch>
        </p:blipFill>
        <p:spPr bwMode="auto">
          <a:xfrm>
            <a:off x="8890782" y="0"/>
            <a:ext cx="3301218" cy="237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BB3026-A72C-4F25-A6EB-B3962BADF6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0577" y="1650203"/>
            <a:ext cx="4381014" cy="2140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5E38E8-88A6-4055-A613-BEE37AE5E0F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8398" y="3784341"/>
            <a:ext cx="5462149" cy="28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501542"/>
            <a:ext cx="469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문체부 쓰기 정체" pitchFamily="17" charset="-127"/>
              </a:rPr>
              <a:t>노트 타이밍 판정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문체부 쓰기 정체" pitchFamily="17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34CBC-32D2-47D9-8A5D-EE8EC1D24C82}"/>
              </a:ext>
            </a:extLst>
          </p:cNvPr>
          <p:cNvSpPr txBox="1"/>
          <p:nvPr/>
        </p:nvSpPr>
        <p:spPr>
          <a:xfrm>
            <a:off x="367715" y="1640961"/>
            <a:ext cx="2916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문체부 쓰기 정체" pitchFamily="17" charset="-127"/>
              </a:rPr>
              <a:t>페이지 구현 핵심 원리</a:t>
            </a:r>
            <a:r>
              <a:rPr lang="en-US" altLang="ko-KR" dirty="0">
                <a:ea typeface="문체부 쓰기 정체" pitchFamily="17" charset="-127"/>
              </a:rPr>
              <a:t>:</a:t>
            </a:r>
          </a:p>
          <a:p>
            <a:endParaRPr lang="en-US" altLang="ko-KR" dirty="0">
              <a:ea typeface="문체부 쓰기 정체" pitchFamily="17" charset="-127"/>
            </a:endParaRPr>
          </a:p>
          <a:p>
            <a:r>
              <a:rPr lang="ko-KR" altLang="en-US" dirty="0">
                <a:ea typeface="문체부 쓰기 정체" pitchFamily="17" charset="-127"/>
              </a:rPr>
              <a:t>이차원 배열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141337-CEE0-4DB4-9EAE-63D71197BD4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3783" y="2636549"/>
            <a:ext cx="8235778" cy="3932693"/>
          </a:xfrm>
          <a:prstGeom prst="rect">
            <a:avLst/>
          </a:prstGeom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5" cstate="print"/>
          <a:srcRect l="5586" t="8602" r="58033" b="44960"/>
          <a:stretch>
            <a:fillRect/>
          </a:stretch>
        </p:blipFill>
        <p:spPr bwMode="auto">
          <a:xfrm>
            <a:off x="8890782" y="0"/>
            <a:ext cx="3301218" cy="237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2668" y="393257"/>
            <a:ext cx="4690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FMOD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34CBC-32D2-47D9-8A5D-EE8EC1D24C82}"/>
              </a:ext>
            </a:extLst>
          </p:cNvPr>
          <p:cNvSpPr txBox="1"/>
          <p:nvPr/>
        </p:nvSpPr>
        <p:spPr>
          <a:xfrm>
            <a:off x="367715" y="1640961"/>
            <a:ext cx="2916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문체부 쓰기 정체" pitchFamily="17" charset="-127"/>
              </a:rPr>
              <a:t>노래 재생 핵심 원리</a:t>
            </a:r>
            <a:r>
              <a:rPr lang="en-US" altLang="ko-KR" dirty="0">
                <a:ea typeface="문체부 쓰기 정체" pitchFamily="17" charset="-127"/>
              </a:rPr>
              <a:t>:</a:t>
            </a:r>
          </a:p>
          <a:p>
            <a:endParaRPr lang="en-US" altLang="ko-KR" dirty="0">
              <a:ea typeface="문체부 쓰기 정체" pitchFamily="17" charset="-127"/>
            </a:endParaRPr>
          </a:p>
          <a:p>
            <a:r>
              <a:rPr lang="en-US" altLang="ko-KR" dirty="0">
                <a:ea typeface="문체부 쓰기 정체" pitchFamily="17" charset="-127"/>
              </a:rPr>
              <a:t>FMOD </a:t>
            </a:r>
            <a:r>
              <a:rPr lang="ko-KR" altLang="en-US" dirty="0">
                <a:ea typeface="문체부 쓰기 정체" pitchFamily="17" charset="-127"/>
              </a:rPr>
              <a:t>적용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E20480-2FA4-4D92-9EDC-9AB6689D1F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291" y="0"/>
            <a:ext cx="2822390" cy="1961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3A7753-C5A6-400B-A49F-0363E8E243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74" y="1774609"/>
            <a:ext cx="9989063" cy="22797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B77322-5AD2-414A-B079-5FBC4057DF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6" y="1621487"/>
            <a:ext cx="9583760" cy="47690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EEADA6-84C9-46F6-B523-2D7CF0EB9A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7" y="1745889"/>
            <a:ext cx="11046075" cy="46952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C309BC-A31A-4182-835B-D505528665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71" y="1479423"/>
            <a:ext cx="6078421" cy="53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5143500" cy="6858000"/>
          </a:xfrm>
          <a:prstGeom prst="rect">
            <a:avLst/>
          </a:prstGeom>
          <a:solidFill>
            <a:srgbClr val="3B3838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96653" y="1890678"/>
            <a:ext cx="516036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MS UI Gothic" pitchFamily="34" charset="-128"/>
                <a:ea typeface="MS UI Gothic" pitchFamily="34" charset="-128"/>
                <a:cs typeface="Microsoft Himalaya" pitchFamily="2" charset="0"/>
              </a:rPr>
              <a:t>Part 3</a:t>
            </a:r>
          </a:p>
          <a:p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Tx/>
              <a:buChar char="-"/>
            </a:pP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  프로젝트 시연 영상 시청</a:t>
            </a: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Tx/>
              <a:buChar char="-"/>
            </a:pP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Tx/>
              <a:buChar char="-"/>
            </a:pP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프로젝트 진행 과정 중 고찰</a:t>
            </a: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Tx/>
              <a:buChar char="-"/>
            </a:pP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Tx/>
              <a:buChar char="-"/>
            </a:pPr>
            <a:r>
              <a:rPr lang="en-US" altLang="ko-KR" sz="2800" dirty="0">
                <a:latin typeface="HY헤드라인M" pitchFamily="18" charset="-127"/>
                <a:ea typeface="문체부 쓰기 정체" pitchFamily="17" charset="-127"/>
              </a:rPr>
              <a:t> </a:t>
            </a: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개선할 점</a:t>
            </a: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821370" y="2609437"/>
            <a:ext cx="1398494" cy="13984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40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7529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501542"/>
            <a:ext cx="603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문체부 쓰기 정체" pitchFamily="17" charset="-127"/>
              </a:rPr>
              <a:t>프로젝트 진행 과정 중 고찰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문체부 쓰기 정체" pitchFamily="17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B60C26F-749B-4B5E-8C76-CFCEAA62027B}"/>
              </a:ext>
            </a:extLst>
          </p:cNvPr>
          <p:cNvSpPr txBox="1">
            <a:spLocks/>
          </p:cNvSpPr>
          <p:nvPr/>
        </p:nvSpPr>
        <p:spPr>
          <a:xfrm>
            <a:off x="660401" y="19221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이어하기 기능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가능하지만 노래와 노트의 오차 발생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문체부 쓰기 정체" pitchFamily="17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문체부 쓰기 정체" pitchFamily="17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싱크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: </a:t>
            </a:r>
            <a:r>
              <a:rPr kumimoji="0" lang="ko-KR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각 컴퓨터의 처리속도마다 노래와 노트의 오차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문체부 쓰기 정체" pitchFamily="17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FMOD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 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호환성 문제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문체부 쓰기 정체" pitchFamily="17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문체부 쓰기 정체" pitchFamily="17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goto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문의 많은 사용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문체부 쓰기 정체" pitchFamily="17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코드 공유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&amp;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문체부 쓰기 정체" pitchFamily="17" charset="-127"/>
              </a:rPr>
              <a:t>합치는 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127" y="581891"/>
            <a:ext cx="6317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ea typeface="문체부 쓰기 정체" pitchFamily="17" charset="-127"/>
              </a:rPr>
              <a:t>개선할 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B60C26F-749B-4B5E-8C76-CFCEAA62027B}"/>
              </a:ext>
            </a:extLst>
          </p:cNvPr>
          <p:cNvSpPr txBox="1">
            <a:spLocks/>
          </p:cNvSpPr>
          <p:nvPr/>
        </p:nvSpPr>
        <p:spPr>
          <a:xfrm>
            <a:off x="1000930" y="23054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2400" b="1" dirty="0">
                <a:ea typeface="문체부 쓰기 정체" pitchFamily="17" charset="-127"/>
              </a:rPr>
              <a:t>노트 판정 기준선</a:t>
            </a:r>
            <a:endParaRPr lang="en-US" altLang="ko-KR" sz="2400" b="1" dirty="0">
              <a:ea typeface="문체부 쓰기 정체" pitchFamily="17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문체부 쓰기 정체" pitchFamily="17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문체부 쓰기 정체" pitchFamily="17" charset="-127"/>
            </a:endParaRP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2400" b="1" dirty="0">
                <a:ea typeface="문체부 쓰기 정체" pitchFamily="17" charset="-127"/>
              </a:rPr>
              <a:t>사용자 입력 키 변경  </a:t>
            </a:r>
            <a:r>
              <a:rPr lang="en-US" altLang="ko-KR" sz="2400" dirty="0">
                <a:ea typeface="문체부 쓰기 정체" pitchFamily="17" charset="-127"/>
              </a:rPr>
              <a:t>:  ‘a’ ‘s’ ‘d’ ‘f’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문체부 쓰기 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44253" y="2729753"/>
            <a:ext cx="1398494" cy="13984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8706" y="1782395"/>
            <a:ext cx="51603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MS UI Gothic" pitchFamily="34" charset="-128"/>
                <a:ea typeface="MS UI Gothic" pitchFamily="34" charset="-128"/>
                <a:cs typeface="Microsoft Himalaya" pitchFamily="2" charset="0"/>
              </a:rPr>
              <a:t>Part 1</a:t>
            </a:r>
          </a:p>
          <a:p>
            <a:endParaRPr lang="en-US" altLang="ko-KR" sz="2800" dirty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Tx/>
              <a:buChar char="-"/>
            </a:pP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프로젝트 일정 및 역할배분</a:t>
            </a: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Tx/>
              <a:buChar char="-"/>
            </a:pP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r>
              <a:rPr lang="en-US" altLang="ko-KR" sz="2800" dirty="0">
                <a:latin typeface="HY헤드라인M" pitchFamily="18" charset="-127"/>
                <a:ea typeface="문체부 쓰기 정체" pitchFamily="17" charset="-127"/>
              </a:rPr>
              <a:t>- </a:t>
            </a: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전반적인 게임의 흐름</a:t>
            </a:r>
            <a:endParaRPr lang="en-US" altLang="ko-KR" sz="3200" dirty="0">
              <a:latin typeface="HY헤드라인M" pitchFamily="18" charset="-127"/>
              <a:ea typeface="문체부 쓰기 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9936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0073" y="248526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501542"/>
            <a:ext cx="552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문체부 쓰기 정체" pitchFamily="17" charset="-127"/>
              </a:rPr>
              <a:t>프로젝트 일정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문체부 쓰기 정체" pitchFamily="17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7315" y="1517993"/>
            <a:ext cx="9127820" cy="530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아미체" pitchFamily="18" charset="-127"/>
                <a:ea typeface="문체부 쓰기 정체" pitchFamily="17" charset="-127"/>
              </a:rPr>
              <a:t>프로젝트 일정 </a:t>
            </a:r>
            <a:r>
              <a:rPr lang="en-US" altLang="ko-KR" sz="2400" dirty="0">
                <a:latin typeface="휴먼아미체" pitchFamily="18" charset="-127"/>
                <a:ea typeface="문체부 쓰기 정체" pitchFamily="17" charset="-127"/>
              </a:rPr>
              <a:t>: </a:t>
            </a:r>
          </a:p>
          <a:p>
            <a:endParaRPr lang="en-US" altLang="ko-KR" sz="2400" dirty="0">
              <a:latin typeface="휴먼아미체" pitchFamily="18" charset="-127"/>
              <a:ea typeface="문체부 쓰기 정체" pitchFamily="17" charset="-127"/>
            </a:endParaRPr>
          </a:p>
          <a:p>
            <a:r>
              <a:rPr lang="en-US" altLang="ko-KR" sz="2400" dirty="0">
                <a:latin typeface="휴먼아미체" pitchFamily="18" charset="-127"/>
                <a:ea typeface="문체부 쓰기 정체" pitchFamily="17" charset="-127"/>
              </a:rPr>
              <a:t>11</a:t>
            </a:r>
            <a:r>
              <a:rPr lang="ko-KR" altLang="en-US" sz="2400" dirty="0">
                <a:latin typeface="휴먼아미체" pitchFamily="18" charset="-127"/>
                <a:ea typeface="문체부 쓰기 정체" pitchFamily="17" charset="-127"/>
              </a:rPr>
              <a:t>월 </a:t>
            </a:r>
            <a:r>
              <a:rPr lang="en-US" altLang="ko-KR" sz="2400" dirty="0">
                <a:latin typeface="휴먼아미체" pitchFamily="18" charset="-127"/>
                <a:ea typeface="문체부 쓰기 정체" pitchFamily="17" charset="-127"/>
              </a:rPr>
              <a:t>2</a:t>
            </a:r>
            <a:r>
              <a:rPr lang="ko-KR" altLang="en-US" sz="2400" dirty="0">
                <a:latin typeface="HY헤드라인M" pitchFamily="18" charset="-127"/>
                <a:ea typeface="문체부 쓰기 정체" pitchFamily="17" charset="-127"/>
              </a:rPr>
              <a:t>일 </a:t>
            </a:r>
            <a:r>
              <a:rPr lang="en-US" altLang="ko-KR" sz="2400" dirty="0">
                <a:latin typeface="HY헤드라인M" pitchFamily="18" charset="-127"/>
                <a:ea typeface="문체부 쓰기 정체" pitchFamily="17" charset="-127"/>
              </a:rPr>
              <a:t>~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11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월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13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일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: 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구현 가능한 게임 요소들 구현</a:t>
            </a:r>
            <a:endParaRPr lang="en-US" altLang="ko-KR" sz="24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                                                    (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점수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체력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 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코인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랭킹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타이틀 화면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곡 선택화면</a:t>
            </a:r>
            <a:endParaRPr lang="en-US" altLang="ko-KR" sz="24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                                                     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게임 </a:t>
            </a:r>
            <a:r>
              <a:rPr lang="ko-KR" altLang="en-US" sz="2400" dirty="0" err="1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클리어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/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게임 정지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/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게임오버 화면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등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)</a:t>
            </a:r>
          </a:p>
          <a:p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                                                     FMOD(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노래 재생에 필요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)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학습 </a:t>
            </a:r>
            <a:endParaRPr lang="en-US" altLang="ko-KR" sz="24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endParaRPr lang="en-US" altLang="ko-KR" sz="105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11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월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14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일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~ 11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월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25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일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:     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노트 출력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   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노트 타이밍에 따른 판단</a:t>
            </a:r>
            <a:endParaRPr lang="en-US" altLang="ko-KR" sz="24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                                                      </a:t>
            </a:r>
            <a:r>
              <a:rPr lang="ko-KR" altLang="en-US" sz="2400" dirty="0" err="1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싱크에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맞게 노래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txt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파일 생성</a:t>
            </a:r>
            <a:endParaRPr lang="en-US" altLang="ko-KR" sz="24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                                                      FMOD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적용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(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노래 재생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끄기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)</a:t>
            </a:r>
          </a:p>
          <a:p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                                                    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인터페이스 구현</a:t>
            </a:r>
            <a:endParaRPr lang="en-US" altLang="ko-KR" sz="24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endParaRPr lang="en-US" altLang="ko-KR" sz="16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11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월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24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일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~ 11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월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28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일 </a:t>
            </a:r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:       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인터페이스 안정화</a:t>
            </a:r>
            <a:endParaRPr lang="en-US" altLang="ko-KR" sz="24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                                                      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지속적인 테스트 진행</a:t>
            </a:r>
            <a:endParaRPr lang="en-US" altLang="ko-KR" sz="24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en-US" altLang="ko-KR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                                                       </a:t>
            </a:r>
            <a:r>
              <a:rPr lang="ko-KR" altLang="en-US" sz="24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분할컴파일 시행</a:t>
            </a:r>
            <a:endParaRPr lang="en-US" altLang="ko-KR" sz="24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54594" t="26505" r="14545" b="23116"/>
          <a:stretch>
            <a:fillRect/>
          </a:stretch>
        </p:blipFill>
        <p:spPr bwMode="auto">
          <a:xfrm>
            <a:off x="8488150" y="3527377"/>
            <a:ext cx="3302832" cy="3032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501542"/>
            <a:ext cx="552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문체부 쓰기 정체" pitchFamily="17" charset="-127"/>
              </a:rPr>
              <a:t>역할배분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문체부 쓰기 정체" pitchFamily="17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253" y="1777092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시스템 구현  </a:t>
            </a:r>
            <a:r>
              <a:rPr lang="en-US" altLang="ko-KR" sz="2000" b="1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:  </a:t>
            </a:r>
            <a:r>
              <a:rPr lang="ko-KR" altLang="en-US" sz="2000" b="1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전성훈 </a:t>
            </a:r>
            <a:endParaRPr lang="en-US" altLang="ko-KR" sz="2000" b="1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084" y="3264997"/>
            <a:ext cx="2789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게임요소 구현  </a:t>
            </a:r>
            <a:r>
              <a:rPr lang="en-US" altLang="ko-KR" sz="2000" b="1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:  </a:t>
            </a:r>
            <a:r>
              <a:rPr lang="ko-KR" altLang="en-US" sz="2000" b="1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권혜진 </a:t>
            </a:r>
            <a:endParaRPr lang="en-US" altLang="ko-KR" sz="2000" b="1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338" y="4973482"/>
            <a:ext cx="2831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노래관련 구현 </a:t>
            </a:r>
            <a:r>
              <a:rPr lang="en-US" altLang="ko-KR" sz="2000" b="1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:   </a:t>
            </a:r>
            <a:r>
              <a:rPr lang="ko-KR" altLang="en-US" sz="2000" b="1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김효민</a:t>
            </a:r>
            <a:r>
              <a:rPr lang="en-US" altLang="ko-KR" sz="2000" b="1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</a:t>
            </a:r>
            <a:r>
              <a:rPr lang="ko-KR" altLang="en-US" sz="2000" b="1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</a:t>
            </a:r>
            <a:endParaRPr lang="en-US" altLang="ko-KR" sz="2000" b="1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32601" y="1749016"/>
            <a:ext cx="64155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전체적인 인터페이스 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(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타이틀화면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게임화면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곡 선택화면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)</a:t>
            </a:r>
            <a:endParaRPr lang="en-US" altLang="ko-KR" sz="12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게임 내부 페이지 이동</a:t>
            </a:r>
            <a:endParaRPr lang="en-US" altLang="ko-KR" sz="12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txt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파일을 기반으로 노트 출력</a:t>
            </a:r>
            <a:endParaRPr lang="en-US" altLang="ko-KR" sz="20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발표 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: 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핵심 기능 설명</a:t>
            </a:r>
            <a:endParaRPr lang="en-US" altLang="ko-KR" sz="20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88748" y="3224892"/>
            <a:ext cx="588173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누적 </a:t>
            </a:r>
            <a:r>
              <a:rPr lang="ko-KR" altLang="en-US" sz="2000" dirty="0" err="1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콤보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 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점수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 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체력 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/ 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게임 오버 화면 및 타이틀 화면</a:t>
            </a:r>
            <a:endParaRPr lang="en-US" altLang="ko-KR" sz="12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랜덤코인 뽑기 및 사용여부</a:t>
            </a:r>
            <a:endParaRPr lang="en-US" altLang="ko-KR" sz="12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노트 타이밍에 따른 판단 및 출력 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(perfect , great, good, bad)</a:t>
            </a:r>
          </a:p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노래 </a:t>
            </a:r>
            <a:r>
              <a:rPr lang="ko-KR" altLang="en-US" sz="2000" dirty="0" err="1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싱크에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맞게 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txt 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파일 생성</a:t>
            </a:r>
            <a:endParaRPr lang="en-US" altLang="ko-KR" sz="20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발표 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:  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전반적인 게임 흐름 설명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/ PPT 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제작 </a:t>
            </a:r>
            <a:endParaRPr lang="en-US" altLang="ko-KR" sz="20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4896" y="4965457"/>
            <a:ext cx="41569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FMOD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적용 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(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노래 재생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/ 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종료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)</a:t>
            </a:r>
          </a:p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랭킹구현</a:t>
            </a:r>
            <a:endParaRPr lang="en-US" altLang="ko-KR" sz="20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게임 정지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, </a:t>
            </a:r>
            <a:r>
              <a:rPr lang="ko-KR" altLang="en-US" sz="2000" dirty="0" err="1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클리어화면</a:t>
            </a:r>
            <a:endParaRPr lang="en-US" altLang="ko-KR" sz="20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노래 </a:t>
            </a:r>
            <a:r>
              <a:rPr lang="ko-KR" altLang="en-US" sz="2000" dirty="0" err="1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싱크에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 맞게 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txt 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파일 생성</a:t>
            </a:r>
            <a:endParaRPr lang="en-US" altLang="ko-KR" sz="20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  <a:p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발표 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:  FMOD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설명 </a:t>
            </a:r>
            <a:r>
              <a:rPr lang="en-US" altLang="ko-KR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/ </a:t>
            </a:r>
            <a:r>
              <a:rPr lang="ko-KR" altLang="en-US" sz="2000" dirty="0">
                <a:latin typeface="Microsoft Himalaya" pitchFamily="2" charset="0"/>
                <a:ea typeface="문체부 쓰기 정체" pitchFamily="17" charset="-127"/>
                <a:cs typeface="Microsoft Himalaya" pitchFamily="2" charset="0"/>
              </a:rPr>
              <a:t>프로젝트 시연 영상</a:t>
            </a:r>
            <a:endParaRPr lang="en-US" altLang="ko-KR" sz="2000" dirty="0">
              <a:latin typeface="Microsoft Himalaya" pitchFamily="2" charset="0"/>
              <a:ea typeface="문체부 쓰기 정체" pitchFamily="17" charset="-127"/>
              <a:cs typeface="Microsoft Himalay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 cstate="print"/>
          <a:srcRect l="44646" t="20680" r="33618" b="53280"/>
          <a:stretch>
            <a:fillRect/>
          </a:stretch>
        </p:blipFill>
        <p:spPr bwMode="auto">
          <a:xfrm>
            <a:off x="6088333" y="1789563"/>
            <a:ext cx="5666520" cy="381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D9E9D6-9299-49BA-ACBC-CFE87ECDBAA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2381"/>
          <a:stretch>
            <a:fillRect/>
          </a:stretch>
        </p:blipFill>
        <p:spPr>
          <a:xfrm>
            <a:off x="312817" y="1788837"/>
            <a:ext cx="5571304" cy="35050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501542"/>
            <a:ext cx="469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문체부 쓰기 정체" pitchFamily="17" charset="-127"/>
              </a:rPr>
              <a:t>전반적인 흐름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문체부 쓰기 정체" pitchFamily="17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494768" y="1567142"/>
            <a:ext cx="6304449" cy="4253603"/>
            <a:chOff x="2494768" y="1567142"/>
            <a:chExt cx="6304449" cy="4253603"/>
          </a:xfrm>
        </p:grpSpPr>
        <p:grpSp>
          <p:nvGrpSpPr>
            <p:cNvPr id="14" name="그룹 13"/>
            <p:cNvGrpSpPr/>
            <p:nvPr/>
          </p:nvGrpSpPr>
          <p:grpSpPr>
            <a:xfrm>
              <a:off x="2494768" y="1567142"/>
              <a:ext cx="6304449" cy="4253603"/>
              <a:chOff x="2494768" y="1567142"/>
              <a:chExt cx="6304449" cy="4253603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7536873" y="2512291"/>
                <a:ext cx="378691" cy="323273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0" name="Picture 1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2123" t="3041" r="58660" b="49920"/>
              <a:stretch>
                <a:fillRect/>
              </a:stretch>
            </p:blipFill>
            <p:spPr bwMode="auto">
              <a:xfrm>
                <a:off x="2494768" y="1567142"/>
                <a:ext cx="6304449" cy="42536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타원 14"/>
            <p:cNvSpPr/>
            <p:nvPr/>
          </p:nvSpPr>
          <p:spPr>
            <a:xfrm>
              <a:off x="7953154" y="2296633"/>
              <a:ext cx="404038" cy="48099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7" cstate="print"/>
          <a:srcRect l="5586" t="8602" r="58033" b="44960"/>
          <a:stretch>
            <a:fillRect/>
          </a:stretch>
        </p:blipFill>
        <p:spPr bwMode="auto">
          <a:xfrm>
            <a:off x="382772" y="1776614"/>
            <a:ext cx="5201035" cy="3734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 descr="C:\Users\sapb2\OneDrive\바탕 화면\팀플\KakaoTalk_20201128_23400727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4430" y="1634380"/>
            <a:ext cx="5589360" cy="3769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6533147" y="1517262"/>
            <a:ext cx="5483409" cy="3910444"/>
            <a:chOff x="6124073" y="1852687"/>
            <a:chExt cx="5483409" cy="3910444"/>
          </a:xfrm>
        </p:grpSpPr>
        <p:pic>
          <p:nvPicPr>
            <p:cNvPr id="17" name="Picture 7" descr="C:\Users\sapb2\OneDrive\바탕 화면\팀플\KakaoTalk_20201128_23401677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24073" y="1852687"/>
              <a:ext cx="5483409" cy="3910444"/>
            </a:xfrm>
            <a:prstGeom prst="rect">
              <a:avLst/>
            </a:prstGeom>
            <a:noFill/>
          </p:spPr>
        </p:pic>
        <p:sp>
          <p:nvSpPr>
            <p:cNvPr id="29" name="타원 28"/>
            <p:cNvSpPr/>
            <p:nvPr/>
          </p:nvSpPr>
          <p:spPr>
            <a:xfrm>
              <a:off x="7874670" y="3136214"/>
              <a:ext cx="421106" cy="40907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68270" y="1335505"/>
            <a:ext cx="5451267" cy="3976118"/>
            <a:chOff x="420144" y="1780673"/>
            <a:chExt cx="5451267" cy="3976118"/>
          </a:xfrm>
        </p:grpSpPr>
        <p:pic>
          <p:nvPicPr>
            <p:cNvPr id="16" name="Picture 4" descr="C:\Users\sapb2\OneDrive\바탕 화면\팀플\KakaoTalk_20201128_234009738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0144" y="1780673"/>
              <a:ext cx="5451267" cy="3976118"/>
            </a:xfrm>
            <a:prstGeom prst="rect">
              <a:avLst/>
            </a:prstGeom>
            <a:noFill/>
          </p:spPr>
        </p:pic>
        <p:sp>
          <p:nvSpPr>
            <p:cNvPr id="30" name="타원 29"/>
            <p:cNvSpPr/>
            <p:nvPr/>
          </p:nvSpPr>
          <p:spPr>
            <a:xfrm>
              <a:off x="1253291" y="2675003"/>
              <a:ext cx="2380246" cy="7179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581900" y="0"/>
            <a:ext cx="4610100" cy="1175503"/>
          </a:xfrm>
          <a:prstGeom prst="rect">
            <a:avLst/>
          </a:prstGeom>
          <a:blipFill dpi="0"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357163"/>
            <a:ext cx="469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문체부 쓰기 정체" pitchFamily="17" charset="-127"/>
              </a:rPr>
              <a:t>전반적인 흐름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문체부 쓰기 정체" pitchFamily="17" charset="-127"/>
            </a:endParaRPr>
          </a:p>
        </p:txBody>
      </p:sp>
      <p:pic>
        <p:nvPicPr>
          <p:cNvPr id="18" name="Picture 5" descr="C:\Users\sapb2\OneDrive\바탕 화면\팀플\KakaoTalk_20201128_23401234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29001" y="1217132"/>
            <a:ext cx="5621530" cy="4247149"/>
          </a:xfrm>
          <a:prstGeom prst="rect">
            <a:avLst/>
          </a:prstGeom>
          <a:noFill/>
        </p:spPr>
      </p:pic>
      <p:pic>
        <p:nvPicPr>
          <p:cNvPr id="20" name="Picture 8" descr="C:\Users\sapb2\OneDrive\바탕 화면\팀플\KakaoTalk_20201128_23402134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7590" y="1709246"/>
            <a:ext cx="6145619" cy="4099568"/>
          </a:xfrm>
          <a:prstGeom prst="rect">
            <a:avLst/>
          </a:prstGeom>
          <a:noFill/>
        </p:spPr>
      </p:pic>
      <p:grpSp>
        <p:nvGrpSpPr>
          <p:cNvPr id="39" name="그룹 38"/>
          <p:cNvGrpSpPr/>
          <p:nvPr/>
        </p:nvGrpSpPr>
        <p:grpSpPr>
          <a:xfrm>
            <a:off x="6353930" y="1792929"/>
            <a:ext cx="5417064" cy="4140039"/>
            <a:chOff x="6742546" y="1644073"/>
            <a:chExt cx="4858327" cy="3713019"/>
          </a:xfrm>
        </p:grpSpPr>
        <p:grpSp>
          <p:nvGrpSpPr>
            <p:cNvPr id="34" name="그룹 33"/>
            <p:cNvGrpSpPr/>
            <p:nvPr/>
          </p:nvGrpSpPr>
          <p:grpSpPr>
            <a:xfrm>
              <a:off x="6742546" y="1644073"/>
              <a:ext cx="4858327" cy="3713019"/>
              <a:chOff x="6742546" y="1644073"/>
              <a:chExt cx="4858327" cy="3713019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10909" t="27367" r="57212" b="29320"/>
              <a:stretch>
                <a:fillRect/>
              </a:stretch>
            </p:blipFill>
            <p:spPr bwMode="auto">
              <a:xfrm>
                <a:off x="6742546" y="1644073"/>
                <a:ext cx="4858327" cy="37130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" name="타원 32"/>
              <p:cNvSpPr/>
              <p:nvPr/>
            </p:nvSpPr>
            <p:spPr>
              <a:xfrm>
                <a:off x="10095345" y="2983345"/>
                <a:ext cx="572655" cy="3048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0686473" y="294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x2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9" descr="C:\Users\sapb2\OneDrive\바탕 화면\팀플\KakaoTalk_20201128_234024946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75102" y="2152765"/>
            <a:ext cx="5258578" cy="3796478"/>
          </a:xfrm>
          <a:prstGeom prst="rect">
            <a:avLst/>
          </a:prstGeom>
          <a:noFill/>
        </p:spPr>
      </p:pic>
      <p:grpSp>
        <p:nvGrpSpPr>
          <p:cNvPr id="26" name="그룹 25"/>
          <p:cNvGrpSpPr/>
          <p:nvPr/>
        </p:nvGrpSpPr>
        <p:grpSpPr>
          <a:xfrm>
            <a:off x="510363" y="1821859"/>
            <a:ext cx="5522495" cy="4351966"/>
            <a:chOff x="216568" y="1792705"/>
            <a:chExt cx="5522495" cy="4351966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 l="9947" t="17404" r="61000" b="41894"/>
            <a:stretch>
              <a:fillRect/>
            </a:stretch>
          </p:blipFill>
          <p:spPr bwMode="auto">
            <a:xfrm>
              <a:off x="216568" y="1792705"/>
              <a:ext cx="5522495" cy="4351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타원 27"/>
            <p:cNvSpPr/>
            <p:nvPr/>
          </p:nvSpPr>
          <p:spPr>
            <a:xfrm>
              <a:off x="1872916" y="4616116"/>
              <a:ext cx="421106" cy="40907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6" descr="C:\Users\sapb2\OneDrive\바탕 화면\팀플\KakaoTalk_20201128_234014767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62431" y="2004509"/>
            <a:ext cx="5579405" cy="4114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5143500" cy="6858000"/>
          </a:xfrm>
          <a:prstGeom prst="rect">
            <a:avLst/>
          </a:prstGeom>
          <a:solidFill>
            <a:srgbClr val="3B3838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20717" y="1000342"/>
            <a:ext cx="516036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MS UI Gothic" pitchFamily="34" charset="-128"/>
                <a:ea typeface="MS UI Gothic" pitchFamily="34" charset="-128"/>
                <a:cs typeface="Microsoft Himalaya" pitchFamily="2" charset="0"/>
              </a:rPr>
              <a:t>Part 2</a:t>
            </a:r>
          </a:p>
          <a:p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Tx/>
              <a:buChar char="-"/>
            </a:pP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  핵심 기능 구현 원리</a:t>
            </a: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Tx/>
              <a:buChar char="-"/>
            </a:pP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   인터페이스 구현 </a:t>
            </a: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endParaRPr lang="en-US" altLang="ko-KR" sz="105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   페이지 이동 </a:t>
            </a: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endParaRPr lang="en-US" altLang="ko-KR" sz="105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   노트출력</a:t>
            </a: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endParaRPr lang="en-US" altLang="ko-KR" sz="105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   </a:t>
            </a:r>
            <a:r>
              <a:rPr lang="ko-KR" altLang="en-US" sz="2800" dirty="0" err="1">
                <a:latin typeface="HY헤드라인M" pitchFamily="18" charset="-127"/>
                <a:ea typeface="문체부 쓰기 정체" pitchFamily="17" charset="-127"/>
              </a:rPr>
              <a:t>노트내리기</a:t>
            </a: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endParaRPr lang="en-US" altLang="ko-KR" sz="105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   노트타이밍판정</a:t>
            </a: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endParaRPr lang="en-US" altLang="ko-KR" sz="1200" dirty="0">
              <a:latin typeface="HY헤드라인M" pitchFamily="18" charset="-127"/>
              <a:ea typeface="문체부 쓰기 정체" pitchFamily="17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dirty="0">
                <a:latin typeface="휴먼아미체" pitchFamily="18" charset="-127"/>
                <a:ea typeface="휴먼아미체" pitchFamily="18" charset="-127"/>
              </a:rPr>
              <a:t>   FMOD </a:t>
            </a:r>
            <a:r>
              <a:rPr lang="ko-KR" altLang="en-US" sz="2800" dirty="0">
                <a:latin typeface="HY헤드라인M" pitchFamily="18" charset="-127"/>
                <a:ea typeface="문체부 쓰기 정체" pitchFamily="17" charset="-127"/>
              </a:rPr>
              <a:t>설명</a:t>
            </a:r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  <a:p>
            <a:endParaRPr lang="en-US" altLang="ko-KR" sz="2800" dirty="0">
              <a:latin typeface="HY헤드라인M" pitchFamily="18" charset="-127"/>
              <a:ea typeface="문체부 쓰기 정체" pitchFamily="17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821370" y="2609437"/>
            <a:ext cx="1398494" cy="13984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40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7529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501542"/>
            <a:ext cx="469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문체부 쓰기 정체" pitchFamily="17" charset="-127"/>
              </a:rPr>
              <a:t>인터페이스 구현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문체부 쓰기 정체" pitchFamily="17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41AA3C-923B-4109-9622-1B005778E74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4363" y="1627892"/>
            <a:ext cx="6343650" cy="4229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76191D-5D66-4F25-905B-95D9E9969B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4729" y="1717021"/>
            <a:ext cx="6098909" cy="422909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4537" y="168556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ea typeface="문체부 쓰기 정체" pitchFamily="17" charset="-127"/>
              </a:rPr>
              <a:t>인터페이스 핵심 원리 </a:t>
            </a:r>
            <a:r>
              <a:rPr lang="en-US" altLang="ko-KR" dirty="0">
                <a:ea typeface="문체부 쓰기 정체" pitchFamily="17" charset="-127"/>
              </a:rPr>
              <a:t>:</a:t>
            </a:r>
          </a:p>
          <a:p>
            <a:r>
              <a:rPr lang="en-US" altLang="ko-KR" dirty="0">
                <a:ea typeface="문체부 쓰기 정체" pitchFamily="17" charset="-127"/>
              </a:rPr>
              <a:t> </a:t>
            </a:r>
          </a:p>
          <a:p>
            <a:r>
              <a:rPr lang="en-US" altLang="ko-KR" dirty="0" err="1">
                <a:ea typeface="문체부 쓰기 정체" pitchFamily="17" charset="-127"/>
              </a:rPr>
              <a:t>gotoxy</a:t>
            </a:r>
            <a:endParaRPr lang="en-US" altLang="ko-KR" dirty="0">
              <a:ea typeface="문체부 쓰기 정체" pitchFamily="17" charset="-127"/>
            </a:endParaRPr>
          </a:p>
          <a:p>
            <a:r>
              <a:rPr lang="en-US" altLang="ko-KR" dirty="0">
                <a:ea typeface="문체부 쓰기 정체" pitchFamily="17" charset="-127"/>
              </a:rPr>
              <a:t> </a:t>
            </a:r>
          </a:p>
          <a:p>
            <a:r>
              <a:rPr lang="en-US" altLang="ko-KR" dirty="0">
                <a:ea typeface="문체부 쓰기 정체" pitchFamily="17" charset="-127"/>
              </a:rPr>
              <a:t>_</a:t>
            </a:r>
            <a:r>
              <a:rPr lang="en-US" altLang="ko-KR" dirty="0" err="1">
                <a:ea typeface="문체부 쓰기 정체" pitchFamily="17" charset="-127"/>
              </a:rPr>
              <a:t>getch</a:t>
            </a:r>
            <a:r>
              <a:rPr lang="en-US" altLang="ko-KR" dirty="0">
                <a:ea typeface="문체부 쓰기 정체" pitchFamily="17" charset="-127"/>
              </a:rPr>
              <a:t> </a:t>
            </a:r>
          </a:p>
          <a:p>
            <a:endParaRPr lang="en-US" altLang="ko-KR" dirty="0">
              <a:ea typeface="문체부 쓰기 정체" pitchFamily="17" charset="-127"/>
            </a:endParaRPr>
          </a:p>
          <a:p>
            <a:r>
              <a:rPr lang="en-US" altLang="ko-KR" dirty="0">
                <a:ea typeface="문체부 쓰기 정체" pitchFamily="17" charset="-127"/>
              </a:rPr>
              <a:t>_</a:t>
            </a:r>
            <a:r>
              <a:rPr lang="en-US" altLang="ko-KR" dirty="0" err="1">
                <a:ea typeface="문체부 쓰기 정체" pitchFamily="17" charset="-127"/>
              </a:rPr>
              <a:t>kbhit</a:t>
            </a:r>
            <a:r>
              <a:rPr lang="en-US" altLang="ko-KR" dirty="0">
                <a:ea typeface="문체부 쓰기 정체" pitchFamily="17" charset="-127"/>
              </a:rPr>
              <a:t> </a:t>
            </a:r>
          </a:p>
          <a:p>
            <a:endParaRPr lang="en-US" altLang="ko-KR" dirty="0">
              <a:ea typeface="문체부 쓰기 정체" pitchFamily="17" charset="-127"/>
            </a:endParaRPr>
          </a:p>
          <a:p>
            <a:r>
              <a:rPr lang="en-US" altLang="ko-KR" dirty="0">
                <a:ea typeface="문체부 쓰기 정체" pitchFamily="17" charset="-127"/>
              </a:rPr>
              <a:t>Sleep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D9E9D6-9299-49BA-ACBC-CFE87ECDBAA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9181636" y="0"/>
            <a:ext cx="3010364" cy="25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636" y="501542"/>
            <a:ext cx="469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문체부 쓰기 정체" pitchFamily="17" charset="-127"/>
              </a:rPr>
              <a:t>페이지 이동</a:t>
            </a:r>
            <a:endParaRPr lang="en-US" altLang="ko-KR" sz="3200" dirty="0">
              <a:solidFill>
                <a:schemeClr val="bg1"/>
              </a:solidFill>
              <a:latin typeface="에스코어 드림 9 Black" panose="020B0A03030302020204" pitchFamily="34" charset="-127"/>
              <a:ea typeface="문체부 쓰기 정체" pitchFamily="17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34CBC-32D2-47D9-8A5D-EE8EC1D24C82}"/>
              </a:ext>
            </a:extLst>
          </p:cNvPr>
          <p:cNvSpPr txBox="1"/>
          <p:nvPr/>
        </p:nvSpPr>
        <p:spPr>
          <a:xfrm>
            <a:off x="367717" y="1352203"/>
            <a:ext cx="3037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문체부 쓰기 정체" pitchFamily="17" charset="-127"/>
              </a:rPr>
              <a:t>페이지 이동핵심 원리</a:t>
            </a:r>
            <a:r>
              <a:rPr lang="en-US" altLang="ko-KR" dirty="0">
                <a:ea typeface="문체부 쓰기 정체" pitchFamily="17" charset="-127"/>
              </a:rPr>
              <a:t>:</a:t>
            </a:r>
          </a:p>
          <a:p>
            <a:endParaRPr lang="en-US" altLang="ko-KR" dirty="0">
              <a:ea typeface="문체부 쓰기 정체" pitchFamily="17" charset="-127"/>
            </a:endParaRPr>
          </a:p>
          <a:p>
            <a:r>
              <a:rPr lang="en-US" altLang="ko-KR" dirty="0">
                <a:ea typeface="문체부 쓰기 정체" pitchFamily="17" charset="-127"/>
              </a:rPr>
              <a:t> </a:t>
            </a:r>
            <a:r>
              <a:rPr lang="en-US" altLang="ko-KR" dirty="0" err="1">
                <a:ea typeface="문체부 쓰기 정체" pitchFamily="17" charset="-127"/>
              </a:rPr>
              <a:t>goto</a:t>
            </a:r>
            <a:r>
              <a:rPr lang="ko-KR" altLang="en-US" dirty="0">
                <a:ea typeface="문체부 쓰기 정체" pitchFamily="17" charset="-127"/>
              </a:rPr>
              <a:t>문</a:t>
            </a:r>
            <a:endParaRPr lang="en-US" altLang="ko-KR" dirty="0">
              <a:ea typeface="문체부 쓰기 정체" pitchFamily="17" charset="-127"/>
            </a:endParaRPr>
          </a:p>
          <a:p>
            <a:endParaRPr lang="en-US" altLang="ko-KR" dirty="0">
              <a:ea typeface="문체부 쓰기 정체" pitchFamily="17" charset="-127"/>
            </a:endParaRPr>
          </a:p>
          <a:p>
            <a:r>
              <a:rPr lang="en-US" altLang="ko-KR" dirty="0">
                <a:ea typeface="문체부 쓰기 정체" pitchFamily="17" charset="-127"/>
              </a:rPr>
              <a:t>_</a:t>
            </a:r>
            <a:r>
              <a:rPr lang="en-US" altLang="ko-KR" dirty="0" err="1">
                <a:ea typeface="문체부 쓰기 정체" pitchFamily="17" charset="-127"/>
              </a:rPr>
              <a:t>getch</a:t>
            </a:r>
            <a:r>
              <a:rPr lang="en-US" altLang="ko-KR" dirty="0">
                <a:ea typeface="문체부 쓰기 정체" pitchFamily="17" charset="-127"/>
              </a:rPr>
              <a:t>()</a:t>
            </a:r>
          </a:p>
          <a:p>
            <a:endParaRPr lang="en-US" altLang="ko-KR" dirty="0">
              <a:ea typeface="문체부 쓰기 정체" pitchFamily="17" charset="-127"/>
            </a:endParaRPr>
          </a:p>
          <a:p>
            <a:r>
              <a:rPr lang="en-US" altLang="ko-KR" dirty="0">
                <a:ea typeface="문체부 쓰기 정체" pitchFamily="17" charset="-127"/>
              </a:rPr>
              <a:t> system(“</a:t>
            </a:r>
            <a:r>
              <a:rPr lang="en-US" altLang="ko-KR" dirty="0" err="1">
                <a:ea typeface="문체부 쓰기 정체" pitchFamily="17" charset="-127"/>
              </a:rPr>
              <a:t>cls</a:t>
            </a:r>
            <a:r>
              <a:rPr lang="en-US" altLang="ko-KR" dirty="0">
                <a:ea typeface="문체부 쓰기 정체" pitchFamily="17" charset="-127"/>
              </a:rPr>
              <a:t>”)</a:t>
            </a:r>
          </a:p>
          <a:p>
            <a:endParaRPr lang="ko-KR" altLang="en-US" dirty="0">
              <a:ea typeface="문체부 쓰기 정체" pitchFamily="17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D9E9D6-9299-49BA-ACBC-CFE87ECDBAA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1636" y="0"/>
            <a:ext cx="3010364" cy="25867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A09FD8-18BF-44C5-88F9-1DD3BA7035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573" y="2109518"/>
            <a:ext cx="4757738" cy="3609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15E3E8-C048-423F-A2A2-E643B5C2521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5251" y="2037510"/>
            <a:ext cx="6718434" cy="18312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95B700-D7FF-4D30-8CC8-3E4B6F7B93C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7066" y="3877443"/>
            <a:ext cx="4527709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423</Words>
  <Application>Microsoft Office PowerPoint</Application>
  <PresentationFormat>와이드스크린</PresentationFormat>
  <Paragraphs>128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HY헤드라인M</vt:lpstr>
      <vt:lpstr>MS UI Gothic</vt:lpstr>
      <vt:lpstr>맑은 고딕</vt:lpstr>
      <vt:lpstr>문체부 쓰기 정체</vt:lpstr>
      <vt:lpstr>에스코어 드림 9 Black</vt:lpstr>
      <vt:lpstr>휴먼아미체</vt:lpstr>
      <vt:lpstr>Arial</vt:lpstr>
      <vt:lpstr>Microsoft Himalaya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김효민</cp:lastModifiedBy>
  <cp:revision>20</cp:revision>
  <dcterms:created xsi:type="dcterms:W3CDTF">2019-10-02T00:34:10Z</dcterms:created>
  <dcterms:modified xsi:type="dcterms:W3CDTF">2020-12-02T03:21:35Z</dcterms:modified>
</cp:coreProperties>
</file>